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png" ContentType="image/png"/>
  <Override PartName="/ppt/slides/slide11.xml" ContentType="application/vnd.openxmlformats-officedocument.presentationml.slide+xml"/>
  <Default Extension="xml" ContentType="application/xml"/>
  <Override PartName="/ppt/slides/slide9.xml" ContentType="application/vnd.openxmlformats-officedocument.presentationml.slide+xml"/>
  <Override PartName="/ppt/notesSlides/notesSlide3.xml" ContentType="application/vnd.openxmlformats-officedocument.presentationml.notesSlide+xml"/>
  <Default Extension="jpeg" ContentType="image/jpeg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  <Override PartName="/ppt/slides/slide18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s/slide16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14.xml" ContentType="application/vnd.openxmlformats-officedocument.presentationml.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notesSlides/notesSlide4.xml" ContentType="application/vnd.openxmlformats-officedocument.presentationml.notesSlide+xml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s/slide19.xml" ContentType="application/vnd.openxmlformats-officedocument.presentationml.slide+xml"/>
  <Override PartName="/ppt/slideLayouts/slideLayout9.xml" ContentType="application/vnd.openxmlformats-officedocument.presentationml.slideLayout+xml"/>
  <Override PartName="/ppt/notesSlides/notesSlide2.xml" ContentType="application/vnd.openxmlformats-officedocument.presentationml.notesSlide+xml"/>
  <Override PartName="/ppt/handoutMasters/handoutMaster1.xml" ContentType="application/vnd.openxmlformats-officedocument.presentationml.handoutMaster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17.xml" ContentType="application/vnd.openxmlformats-officedocument.presentationml.slid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Default Extension="pdf" ContentType="application/pdf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  <Override PartName="/ppt/slides/slide1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 autoCompressPictures="0">
  <p:sldMasterIdLst>
    <p:sldMasterId id="2147483648" r:id="rId1"/>
  </p:sldMasterIdLst>
  <p:notesMasterIdLst>
    <p:notesMasterId r:id="rId21"/>
  </p:notesMasterIdLst>
  <p:handoutMasterIdLst>
    <p:handoutMasterId r:id="rId22"/>
  </p:handoutMasterIdLst>
  <p:sldIdLst>
    <p:sldId id="256" r:id="rId2"/>
    <p:sldId id="279" r:id="rId3"/>
    <p:sldId id="290" r:id="rId4"/>
    <p:sldId id="289" r:id="rId5"/>
    <p:sldId id="291" r:id="rId6"/>
    <p:sldId id="292" r:id="rId7"/>
    <p:sldId id="305" r:id="rId8"/>
    <p:sldId id="297" r:id="rId9"/>
    <p:sldId id="299" r:id="rId10"/>
    <p:sldId id="300" r:id="rId11"/>
    <p:sldId id="296" r:id="rId12"/>
    <p:sldId id="294" r:id="rId13"/>
    <p:sldId id="302" r:id="rId14"/>
    <p:sldId id="301" r:id="rId15"/>
    <p:sldId id="308" r:id="rId16"/>
    <p:sldId id="309" r:id="rId17"/>
    <p:sldId id="295" r:id="rId18"/>
    <p:sldId id="306" r:id="rId19"/>
    <p:sldId id="304" r:id="rId2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FFF0D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78795" autoAdjust="0"/>
  </p:normalViewPr>
  <p:slideViewPr>
    <p:cSldViewPr snapToGrid="0" snapToObjects="1">
      <p:cViewPr varScale="1">
        <p:scale>
          <a:sx n="116" d="100"/>
          <a:sy n="116" d="100"/>
        </p:scale>
        <p:origin x="-1480" y="-112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  <p:sldLst>
      <p:sld r:id="rId1" collapse="1"/>
      <p:sld r:id="rId2" collapse="1"/>
    </p:sldLst>
  </p:outlin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47" d="100"/>
          <a:sy n="47" d="100"/>
        </p:scale>
        <p:origin x="-1974" y="-96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handoutMaster" Target="handoutMasters/handoutMaster1.xml"/><Relationship Id="rId23" Type="http://schemas.openxmlformats.org/officeDocument/2006/relationships/printerSettings" Target="printerSettings/printerSettings1.bin"/><Relationship Id="rId24" Type="http://schemas.openxmlformats.org/officeDocument/2006/relationships/presProps" Target="presProps.xml"/><Relationship Id="rId25" Type="http://schemas.openxmlformats.org/officeDocument/2006/relationships/viewProps" Target="viewProps.xml"/><Relationship Id="rId26" Type="http://schemas.openxmlformats.org/officeDocument/2006/relationships/theme" Target="theme/theme1.xml"/><Relationship Id="rId27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Relationship Id="rId2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fld id="{C9CBEFF7-DCB0-2847-9711-6BA89F4856A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df>
</file>

<file path=ppt/media/image4.png>
</file>

<file path=ppt/media/image4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40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40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40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fld id="{52442F45-57E4-644D-B5F1-B3B3A19646F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ヒラギノ角ゴ Pro W3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ヒラギノ角ゴ Pro W3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ヒラギノ角ゴ Pro W3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FC1CA05-9B08-424E-8B1B-77CAFC3BABFC}" type="slidenum">
              <a:rPr lang="en-US"/>
              <a:pPr/>
              <a:t>1</a:t>
            </a:fld>
            <a:endParaRPr lang="en-US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r>
              <a:rPr lang="en-GB" dirty="0" smtClean="0"/>
              <a:t>The lecture</a:t>
            </a:r>
            <a:r>
              <a:rPr lang="en-GB" baseline="0" dirty="0" smtClean="0"/>
              <a:t> slides here were presented by Jonathan Peirce to:</a:t>
            </a:r>
          </a:p>
          <a:p>
            <a:pPr eaLnBrk="1" hangingPunct="1"/>
            <a:r>
              <a:rPr lang="en-GB" baseline="0" dirty="0" smtClean="0"/>
              <a:t>British Psychological Society: Maths and Statistics and Computing </a:t>
            </a:r>
            <a:r>
              <a:rPr lang="en-GB" baseline="0" dirty="0" err="1" smtClean="0"/>
              <a:t>Secti</a:t>
            </a:r>
            <a:r>
              <a:rPr lang="en-US" baseline="0" dirty="0" smtClean="0"/>
              <a:t>on</a:t>
            </a:r>
            <a:r>
              <a:rPr lang="en-GB" baseline="0" dirty="0" smtClean="0"/>
              <a:t> meeting workshop</a:t>
            </a:r>
          </a:p>
          <a:p>
            <a:pPr eaLnBrk="1" hangingPunct="1"/>
            <a:r>
              <a:rPr lang="en-GB" baseline="0" dirty="0" smtClean="0"/>
              <a:t>on 13 Dec 2010</a:t>
            </a:r>
          </a:p>
          <a:p>
            <a:pPr eaLnBrk="1" hangingPunct="1"/>
            <a:endParaRPr lang="en-GB" baseline="0" dirty="0" smtClean="0"/>
          </a:p>
          <a:p>
            <a:pPr eaLnBrk="1" hangingPunct="1"/>
            <a:r>
              <a:rPr lang="en-GB" baseline="0" dirty="0" smtClean="0"/>
              <a:t>The slides are provided under a Creative Commons license. Please feel free to reproduce and distribute as needed for your own use.</a:t>
            </a:r>
          </a:p>
          <a:p>
            <a:pPr eaLnBrk="1" hangingPunct="1"/>
            <a:r>
              <a:rPr lang="en-GB" baseline="0" dirty="0" smtClean="0"/>
              <a:t>For further information and documentation for the software please see the website http://</a:t>
            </a:r>
            <a:r>
              <a:rPr lang="en-GB" baseline="0" dirty="0" err="1" smtClean="0"/>
              <a:t>www.psychopy.org</a:t>
            </a:r>
            <a:endParaRPr lang="en-GB" baseline="0" dirty="0" smtClean="0"/>
          </a:p>
          <a:p>
            <a:pPr eaLnBrk="1" hangingPunct="1"/>
            <a:endParaRPr lang="en-GB" baseline="0" dirty="0" smtClean="0"/>
          </a:p>
          <a:p>
            <a:pPr eaLnBrk="1" hangingPunct="1"/>
            <a:r>
              <a:rPr lang="en-GB" baseline="0" dirty="0" smtClean="0"/>
              <a:t>Jon Peirce</a:t>
            </a:r>
          </a:p>
          <a:p>
            <a:pPr eaLnBrk="1" hangingPunct="1"/>
            <a:r>
              <a:rPr lang="en-GB" baseline="0" dirty="0" smtClean="0"/>
              <a:t>http://</a:t>
            </a:r>
            <a:r>
              <a:rPr lang="en-GB" baseline="0" smtClean="0"/>
              <a:t>www.peirce.org.uk</a:t>
            </a:r>
            <a:endParaRPr lang="en-GB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A5F788A-2919-3D4A-A863-28830F8EA856}" type="slidenum">
              <a:rPr lang="en-US"/>
              <a:pPr/>
              <a:t>2</a:t>
            </a:fld>
            <a:endParaRPr lang="en-US"/>
          </a:p>
        </p:txBody>
      </p:sp>
      <p:sp>
        <p:nvSpPr>
          <p:cNvPr id="184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GB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Here I typically show the Coder view</a:t>
            </a:r>
            <a:r>
              <a:rPr lang="en-GB" baseline="0" dirty="0" smtClean="0"/>
              <a:t> and briefly run a few demos like:</a:t>
            </a:r>
          </a:p>
          <a:p>
            <a:r>
              <a:rPr lang="en-GB" baseline="0" dirty="0" smtClean="0"/>
              <a:t>	- mouse (to show the advantage of stimuli drawn on-the-fly)</a:t>
            </a:r>
          </a:p>
          <a:p>
            <a:r>
              <a:rPr lang="en-GB" baseline="0" dirty="0" smtClean="0"/>
              <a:t>	- movie</a:t>
            </a:r>
          </a:p>
          <a:p>
            <a:r>
              <a:rPr lang="en-GB" baseline="0" dirty="0" smtClean="0"/>
              <a:t>	- dots</a:t>
            </a:r>
          </a:p>
          <a:p>
            <a:r>
              <a:rPr lang="en-GB" baseline="0" dirty="0" smtClean="0"/>
              <a:t>	- text</a:t>
            </a:r>
          </a:p>
          <a:p>
            <a:r>
              <a:rPr lang="en-GB" baseline="0" dirty="0" smtClean="0"/>
              <a:t>	- images</a:t>
            </a:r>
          </a:p>
          <a:p>
            <a:r>
              <a:rPr lang="en-GB" baseline="0" dirty="0" smtClean="0"/>
              <a:t>These just show the sort of variety of stimuli that are possible.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2442F45-57E4-644D-B5F1-B3B3A19646FD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Here I build the </a:t>
            </a:r>
            <a:r>
              <a:rPr lang="en-GB" dirty="0" err="1" smtClean="0"/>
              <a:t>Stroop</a:t>
            </a:r>
            <a:r>
              <a:rPr lang="en-GB" dirty="0" smtClean="0"/>
              <a:t> task from scratch in the lecture. The completed experiment is available from</a:t>
            </a:r>
            <a:r>
              <a:rPr lang="en-GB" baseline="0" dirty="0" smtClean="0"/>
              <a:t> the demos menu in the Builder view.</a:t>
            </a:r>
          </a:p>
          <a:p>
            <a:r>
              <a:rPr lang="en-GB" baseline="0" dirty="0" smtClean="0"/>
              <a:t>Other users of this material may prefer simply to open that demo experiment and go through the various parts:</a:t>
            </a:r>
          </a:p>
          <a:p>
            <a:r>
              <a:rPr lang="en-GB" baseline="0" dirty="0" smtClean="0"/>
              <a:t>	the experiment settings dialog</a:t>
            </a:r>
          </a:p>
          <a:p>
            <a:r>
              <a:rPr lang="en-GB" baseline="0" dirty="0" smtClean="0"/>
              <a:t>	the Excel file of trial types</a:t>
            </a:r>
          </a:p>
          <a:p>
            <a:r>
              <a:rPr lang="en-GB" baseline="0" dirty="0" smtClean="0"/>
              <a:t>	the Flow</a:t>
            </a:r>
          </a:p>
          <a:p>
            <a:r>
              <a:rPr lang="en-GB" baseline="0" dirty="0" smtClean="0"/>
              <a:t>	the Routines</a:t>
            </a:r>
          </a:p>
          <a:p>
            <a:r>
              <a:rPr lang="en-GB" baseline="0" dirty="0" smtClean="0"/>
              <a:t>	the Components in each Routine</a:t>
            </a:r>
          </a:p>
          <a:p>
            <a:r>
              <a:rPr lang="en-GB" baseline="0" dirty="0" smtClean="0"/>
              <a:t>	the way that Components interact with variables using $</a:t>
            </a:r>
            <a:r>
              <a:rPr lang="en-GB" baseline="0" dirty="0" err="1" smtClean="0"/>
              <a:t>varName</a:t>
            </a:r>
            <a:endParaRPr lang="en-GB" baseline="0" dirty="0" smtClean="0"/>
          </a:p>
          <a:p>
            <a:r>
              <a:rPr lang="en-GB" baseline="0" dirty="0" smtClean="0"/>
              <a:t>	the importance of no duplicate names and no spaces </a:t>
            </a:r>
            <a:r>
              <a:rPr lang="en-GB" baseline="0" smtClean="0"/>
              <a:t>in variables</a:t>
            </a:r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2442F45-57E4-644D-B5F1-B3B3A19646FD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3733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057400" y="4953000"/>
            <a:ext cx="6400800" cy="1219200"/>
          </a:xfrm>
        </p:spPr>
        <p:txBody>
          <a:bodyPr/>
          <a:lstStyle>
            <a:lvl1pPr marL="0" indent="0" algn="r">
              <a:buFontTx/>
              <a:buNone/>
              <a:defRPr sz="1800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33C5B8-6B38-FE4E-A7A8-FD14D0ACA8A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1312B9-892C-2F4C-8985-1AB7E5CDC6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28600"/>
            <a:ext cx="2057400" cy="5867400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6019800" cy="5867400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B54522-EA14-F74D-9305-E6972635E17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310FDD-E563-EE4C-ACB0-EC5E20CEA86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99C37E-45E5-2548-846F-2F13C4EE86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676400"/>
            <a:ext cx="38100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6400"/>
            <a:ext cx="38100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9DC052-D4D5-B04B-8481-398B0DD4E8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1B9050-7E7D-5C43-B8B9-3A1CA41222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7114E5-6ACD-F445-B2E4-258D9ADF9E3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799CDD-B4DA-0445-9337-3C349AE6712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61D7A5-B887-F049-8399-7EA9EE513B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4107658-8991-464B-AA44-C6A68D66281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581400" y="228600"/>
            <a:ext cx="5334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76400"/>
            <a:ext cx="7772400" cy="441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  <a:ea typeface="ＭＳ Ｐゴシック" charset="-128"/>
                <a:cs typeface="ＭＳ Ｐゴシック" charset="-128"/>
              </a:defRPr>
            </a:lvl1pPr>
          </a:lstStyle>
          <a:p>
            <a:pPr>
              <a:defRPr/>
            </a:pPr>
            <a:fld id="{83C988C8-ABAF-F344-8A6E-FA064BAC536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31" name="Picture 7" descr="psychopySplash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182563" y="217488"/>
            <a:ext cx="3144837" cy="1179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2" name="Rectangle 8"/>
          <p:cNvSpPr>
            <a:spLocks noChangeArrowheads="1"/>
          </p:cNvSpPr>
          <p:nvPr userDrawn="1"/>
        </p:nvSpPr>
        <p:spPr bwMode="auto">
          <a:xfrm>
            <a:off x="1266825" y="1154113"/>
            <a:ext cx="1885950" cy="2794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21" r:id="rId2"/>
    <p:sldLayoutId id="2147483722" r:id="rId3"/>
    <p:sldLayoutId id="2147483723" r:id="rId4"/>
    <p:sldLayoutId id="2147483724" r:id="rId5"/>
    <p:sldLayoutId id="2147483725" r:id="rId6"/>
    <p:sldLayoutId id="2147483726" r:id="rId7"/>
    <p:sldLayoutId id="2147483727" r:id="rId8"/>
    <p:sldLayoutId id="2147483728" r:id="rId9"/>
    <p:sldLayoutId id="2147483729" r:id="rId10"/>
    <p:sldLayoutId id="2147483730" r:id="rId11"/>
  </p:sldLayoutIdLst>
  <p:txStyles>
    <p:titleStyle>
      <a:lvl1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Gill Sans MT" charset="-18"/>
          <a:ea typeface="ＭＳ Ｐゴシック" charset="-128"/>
          <a:cs typeface="ＭＳ Ｐゴシック" charset="-128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Gill Sans MT" charset="-18"/>
          <a:ea typeface="ＭＳ Ｐゴシック" charset="-128"/>
          <a:cs typeface="ＭＳ Ｐゴシック" charset="-128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Gill Sans MT" charset="-18"/>
          <a:ea typeface="ＭＳ Ｐゴシック" charset="-128"/>
          <a:cs typeface="ＭＳ Ｐゴシック" charset="-128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Gill Sans MT" charset="-18"/>
          <a:ea typeface="ＭＳ Ｐゴシック" charset="-128"/>
          <a:cs typeface="ＭＳ Ｐゴシック" charset="-128"/>
        </a:defRPr>
      </a:lvl5pPr>
      <a:lvl6pPr marL="457200" algn="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Gill Sans MT" charset="-18"/>
          <a:ea typeface="ＭＳ Ｐゴシック" charset="-128"/>
          <a:cs typeface="ＭＳ Ｐゴシック" charset="-128"/>
        </a:defRPr>
      </a:lvl6pPr>
      <a:lvl7pPr marL="914400" algn="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Gill Sans MT" charset="-18"/>
          <a:ea typeface="ＭＳ Ｐゴシック" charset="-128"/>
          <a:cs typeface="ＭＳ Ｐゴシック" charset="-128"/>
        </a:defRPr>
      </a:lvl7pPr>
      <a:lvl8pPr marL="1371600" algn="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Gill Sans MT" charset="-18"/>
          <a:ea typeface="ＭＳ Ｐゴシック" charset="-128"/>
          <a:cs typeface="ＭＳ Ｐゴシック" charset="-128"/>
        </a:defRPr>
      </a:lvl8pPr>
      <a:lvl9pPr marL="1828800" algn="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Gill Sans MT" charset="-18"/>
          <a:ea typeface="ＭＳ Ｐゴシック" charset="-128"/>
          <a:cs typeface="ＭＳ Ｐゴシック" charset="-128"/>
        </a:defRPr>
      </a:lvl9pPr>
    </p:titleStyle>
    <p:bodyStyle>
      <a:lvl1pPr marL="342900" indent="-342900" algn="l" rtl="0" eaLnBrk="0" fontAlgn="base" hangingPunct="0">
        <a:spcBef>
          <a:spcPct val="25000"/>
        </a:spcBef>
        <a:spcAft>
          <a:spcPct val="25000"/>
        </a:spcAft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1"/>
          </a:solidFill>
          <a:latin typeface="+mn-lt"/>
          <a:ea typeface="ヒラギノ角ゴ Pro W3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1"/>
          </a:solidFill>
          <a:latin typeface="+mn-lt"/>
          <a:ea typeface="ヒラギノ角ゴ Pro W3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defRPr sz="2400">
          <a:solidFill>
            <a:schemeClr val="tx1"/>
          </a:solidFill>
          <a:latin typeface="+mn-lt"/>
          <a:ea typeface="ヒラギノ角ゴ Pro W3" charset="-128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4" Type="http://schemas.openxmlformats.org/officeDocument/2006/relationships/image" Target="../media/image3.pdf"/><Relationship Id="rId5" Type="http://schemas.openxmlformats.org/officeDocument/2006/relationships/image" Target="../media/image41.png"/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4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4135438"/>
            <a:ext cx="7772400" cy="1143000"/>
          </a:xfrm>
        </p:spPr>
        <p:txBody>
          <a:bodyPr/>
          <a:lstStyle/>
          <a:p>
            <a:pPr eaLnBrk="1" hangingPunct="1"/>
            <a:r>
              <a:rPr lang="en-US" dirty="0" smtClean="0"/>
              <a:t>Dr. Jonathan </a:t>
            </a:r>
            <a:r>
              <a:rPr lang="en-US" dirty="0"/>
              <a:t>Peirce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057400" y="5060950"/>
            <a:ext cx="6400800" cy="1219200"/>
          </a:xfrm>
        </p:spPr>
        <p:txBody>
          <a:bodyPr/>
          <a:lstStyle/>
          <a:p>
            <a:pPr eaLnBrk="1" hangingPunct="1"/>
            <a:r>
              <a:rPr lang="en-US"/>
              <a:t>Nottingham Visual Neuroscience</a:t>
            </a:r>
            <a:br>
              <a:rPr lang="en-US"/>
            </a:br>
            <a:r>
              <a:rPr lang="en-US"/>
              <a:t>School of Psychology</a:t>
            </a:r>
            <a:br>
              <a:rPr lang="en-US"/>
            </a:br>
            <a:r>
              <a:rPr lang="en-US"/>
              <a:t>University of Nottingham</a:t>
            </a:r>
          </a:p>
        </p:txBody>
      </p:sp>
      <p:pic>
        <p:nvPicPr>
          <p:cNvPr id="15364" name="Picture 6" descr="psychopySplash1.5Large.png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92100" y="219075"/>
            <a:ext cx="8559800" cy="3209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Rectangle 5"/>
          <p:cNvSpPr/>
          <p:nvPr/>
        </p:nvSpPr>
        <p:spPr bwMode="auto">
          <a:xfrm>
            <a:off x="6671934" y="219075"/>
            <a:ext cx="2179966" cy="719558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GB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pic>
        <p:nvPicPr>
          <p:cNvPr id="5" name="Picture 4" descr="un_tf_cmyk.eps"/>
          <p:cNvPicPr>
            <a:picLocks noChangeAspect="1"/>
          </p:cNvPicPr>
          <p:nvPr/>
        </p:nvPicPr>
        <mc:AlternateContent xmlns:ma="http://schemas.microsoft.com/office/mac/drawingml/2008/main">
          <mc:Choice Requires="ma">
            <p:blipFill>
              <a:blip r:embed="rId4"/>
              <a:stretch>
                <a:fillRect/>
              </a:stretch>
            </p:blipFill>
          </mc:Choice>
          <mc:Fallback xmlns:p="http://schemas.openxmlformats.org/presentationml/2006/main" xmlns:mv="urn:schemas-microsoft-com:mac:vml" xmlns:mc="http://schemas.openxmlformats.org/markup-compatibility/2006" xmlns:r="http://schemas.openxmlformats.org/officeDocument/2006/relationships" xmlns:a="http://schemas.openxmlformats.org/drawingml/2006/main" xmlns="" xmlns:ma="http://schemas.microsoft.com/office/mac/drawingml/2008/main">
            <p:blipFill>
              <a:blip r:embed="rId5"/>
              <a:stretch>
                <a:fillRect/>
              </a:stretch>
            </p:blipFill>
          </mc:Fallback>
        </mc:AlternateContent>
        <p:spPr>
          <a:xfrm>
            <a:off x="7035800" y="219075"/>
            <a:ext cx="1816100" cy="5461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demo 2</a:t>
            </a:r>
            <a:endParaRPr lang="en-GB" dirty="0"/>
          </a:p>
        </p:txBody>
      </p:sp>
      <p:sp>
        <p:nvSpPr>
          <p:cNvPr id="26627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algn="ctr"/>
            <a:r>
              <a:rPr lang="en-US" dirty="0" smtClean="0">
                <a:latin typeface="Monotype Corsiva" charset="0"/>
                <a:ea typeface="Monotype Corsiva" charset="0"/>
                <a:cs typeface="Monotype Corsiva" charset="0"/>
              </a:rPr>
              <a:t>PsychoPy </a:t>
            </a:r>
            <a:r>
              <a:rPr lang="en-US" dirty="0" smtClean="0"/>
              <a:t>Builder view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Strengths</a:t>
            </a:r>
          </a:p>
        </p:txBody>
      </p:sp>
      <p:sp>
        <p:nvSpPr>
          <p:cNvPr id="2765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More </a:t>
            </a:r>
            <a:r>
              <a:rPr lang="en-US" i="1" dirty="0" smtClean="0"/>
              <a:t>flexible/powerful </a:t>
            </a:r>
            <a:r>
              <a:rPr lang="en-US" dirty="0" smtClean="0"/>
              <a:t>than </a:t>
            </a:r>
            <a:r>
              <a:rPr lang="en-US" dirty="0" err="1" smtClean="0"/>
              <a:t>e</a:t>
            </a:r>
            <a:r>
              <a:rPr lang="en-US" dirty="0" smtClean="0"/>
              <a:t>-Prime</a:t>
            </a:r>
          </a:p>
          <a:p>
            <a:pPr lvl="1"/>
            <a:r>
              <a:rPr lang="en-US" dirty="0" smtClean="0"/>
              <a:t>Real-time dynamic stimuli</a:t>
            </a:r>
          </a:p>
          <a:p>
            <a:pPr lvl="1"/>
            <a:r>
              <a:rPr lang="en-US" dirty="0" smtClean="0"/>
              <a:t>Variety of units and monitor calibration</a:t>
            </a:r>
          </a:p>
          <a:p>
            <a:r>
              <a:rPr lang="en-US" dirty="0" smtClean="0"/>
              <a:t>More </a:t>
            </a:r>
            <a:r>
              <a:rPr lang="en-US" i="1" dirty="0" smtClean="0"/>
              <a:t>intuitive </a:t>
            </a:r>
            <a:r>
              <a:rPr lang="en-US" dirty="0" smtClean="0"/>
              <a:t>that </a:t>
            </a:r>
            <a:r>
              <a:rPr lang="en-US" dirty="0" err="1" smtClean="0"/>
              <a:t>e</a:t>
            </a:r>
            <a:r>
              <a:rPr lang="en-US" dirty="0" smtClean="0"/>
              <a:t>-Prime</a:t>
            </a:r>
            <a:endParaRPr lang="en-US" sz="1800" dirty="0" smtClean="0"/>
          </a:p>
          <a:p>
            <a:r>
              <a:rPr lang="en-US" dirty="0" smtClean="0"/>
              <a:t>Runs on any platform</a:t>
            </a:r>
          </a:p>
          <a:p>
            <a:r>
              <a:rPr lang="en-US" dirty="0" smtClean="0"/>
              <a:t>Totally free and open source – can be adapted by the user</a:t>
            </a:r>
          </a:p>
          <a:p>
            <a:r>
              <a:rPr lang="en-US" dirty="0" smtClean="0"/>
              <a:t>Introduces people to Python?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What’s needed now</a:t>
            </a:r>
          </a:p>
        </p:txBody>
      </p:sp>
      <p:sp>
        <p:nvSpPr>
          <p:cNvPr id="286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Further components (e.g. parallel ports, rating scale…) in the Builder</a:t>
            </a:r>
          </a:p>
          <a:p>
            <a:r>
              <a:rPr lang="en-US" dirty="0" smtClean="0"/>
              <a:t>Context-sensitive suggestions for parameters</a:t>
            </a:r>
          </a:p>
          <a:p>
            <a:r>
              <a:rPr lang="en-US" dirty="0" smtClean="0"/>
              <a:t>Check for errors in parameters and names</a:t>
            </a:r>
          </a:p>
          <a:p>
            <a:r>
              <a:rPr lang="en-US" dirty="0" smtClean="0"/>
              <a:t>Automated log files (nearly done)</a:t>
            </a:r>
          </a:p>
          <a:p>
            <a:r>
              <a:rPr lang="en-US" dirty="0" smtClean="0"/>
              <a:t>A website for user-contributed experiments/stimuli</a:t>
            </a:r>
          </a:p>
          <a:p>
            <a:r>
              <a:rPr lang="en-US" dirty="0" smtClean="0"/>
              <a:t>Other suggestions…?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Potential weaknesses</a:t>
            </a:r>
          </a:p>
        </p:txBody>
      </p:sp>
      <p:sp>
        <p:nvSpPr>
          <p:cNvPr id="2969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PsychoPy</a:t>
            </a:r>
            <a:r>
              <a:rPr lang="en-US" dirty="0" smtClean="0"/>
              <a:t> does require a reasonable graphics card (avoid Intel integrated graphics)</a:t>
            </a:r>
          </a:p>
          <a:p>
            <a:r>
              <a:rPr lang="en-US" dirty="0" smtClean="0"/>
              <a:t>I’m just one (non-professional) programmer</a:t>
            </a:r>
          </a:p>
          <a:p>
            <a:r>
              <a:rPr lang="en-US" dirty="0" smtClean="0"/>
              <a:t>There </a:t>
            </a:r>
            <a:r>
              <a:rPr lang="en-US" b="1" dirty="0" smtClean="0"/>
              <a:t>are</a:t>
            </a:r>
            <a:r>
              <a:rPr lang="en-US" dirty="0" smtClean="0"/>
              <a:t> bugs</a:t>
            </a:r>
          </a:p>
          <a:p>
            <a:r>
              <a:rPr lang="en-US" dirty="0" smtClean="0"/>
              <a:t>It’s hard to support all hardware and operating systems</a:t>
            </a:r>
          </a:p>
          <a:p>
            <a:r>
              <a:rPr lang="en-US" dirty="0" smtClean="0"/>
              <a:t>Things still sometimes change in </a:t>
            </a:r>
            <a:r>
              <a:rPr lang="en-US" dirty="0" err="1" smtClean="0"/>
              <a:t>PsychoPy</a:t>
            </a:r>
            <a:r>
              <a:rPr lang="en-US" dirty="0" smtClean="0"/>
              <a:t> (</a:t>
            </a:r>
            <a:r>
              <a:rPr lang="en-US" dirty="0" err="1" smtClean="0"/>
              <a:t>e</a:t>
            </a:r>
            <a:r>
              <a:rPr lang="en-US" dirty="0" smtClean="0"/>
              <a:t>-Prime has barely changed in years)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Acknowledgements</a:t>
            </a:r>
          </a:p>
        </p:txBody>
      </p:sp>
      <p:sp>
        <p:nvSpPr>
          <p:cNvPr id="31747" name="Content Placeholder 2"/>
          <p:cNvSpPr>
            <a:spLocks noGrp="1"/>
          </p:cNvSpPr>
          <p:nvPr>
            <p:ph idx="1"/>
          </p:nvPr>
        </p:nvSpPr>
        <p:spPr>
          <a:xfrm>
            <a:off x="685800" y="2368550"/>
            <a:ext cx="7772400" cy="3727450"/>
          </a:xfrm>
        </p:spPr>
        <p:txBody>
          <a:bodyPr/>
          <a:lstStyle/>
          <a:p>
            <a:r>
              <a:rPr lang="en-US" smtClean="0"/>
              <a:t>The huge Python community</a:t>
            </a:r>
          </a:p>
          <a:p>
            <a:r>
              <a:rPr lang="en-US" smtClean="0"/>
              <a:t>Various ‘early adopters’</a:t>
            </a:r>
          </a:p>
          <a:p>
            <a:r>
              <a:rPr lang="en-US" smtClean="0"/>
              <a:t>Recent help from other contributing users;</a:t>
            </a:r>
            <a:br>
              <a:rPr lang="en-US" smtClean="0"/>
            </a:br>
            <a:r>
              <a:rPr lang="en-US" smtClean="0"/>
              <a:t>Yaroslav Halchenko </a:t>
            </a:r>
            <a:r>
              <a:rPr lang="en-US" sz="1200" smtClean="0"/>
              <a:t>(postdoc with James Haxby at Dartmouth College) </a:t>
            </a: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>Jeremy Gray </a:t>
            </a:r>
            <a:r>
              <a:rPr lang="en-US" sz="1200" smtClean="0"/>
              <a:t>(Asst Prof at Yale)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Build your own experiment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Create an Excel 2007 file with your conditions</a:t>
            </a:r>
          </a:p>
          <a:p>
            <a:pPr marL="1314450" lvl="2" indent="-457200">
              <a:buFont typeface="Arial"/>
              <a:buChar char="•"/>
            </a:pPr>
            <a:r>
              <a:rPr lang="en-US" dirty="0" smtClean="0"/>
              <a:t>one row per condition</a:t>
            </a:r>
          </a:p>
          <a:p>
            <a:pPr marL="1314450" lvl="2" indent="-457200">
              <a:buFont typeface="Arial"/>
              <a:buChar char="•"/>
            </a:pPr>
            <a:r>
              <a:rPr lang="en-US" dirty="0" smtClean="0"/>
              <a:t>one </a:t>
            </a:r>
            <a:r>
              <a:rPr lang="en-US" dirty="0" err="1" smtClean="0"/>
              <a:t>col</a:t>
            </a:r>
            <a:r>
              <a:rPr lang="en-US" dirty="0" smtClean="0"/>
              <a:t> per variable, </a:t>
            </a:r>
            <a:r>
              <a:rPr lang="en-US" b="1" dirty="0" smtClean="0"/>
              <a:t>no spaces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Alter your Experiment Settings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Create your Routines with &gt;Experiment&gt;New Routine (one to describe a trial is already created by default)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Add Components to your Routines</a:t>
            </a:r>
          </a:p>
          <a:p>
            <a:pPr marL="1314450" lvl="2" indent="-457200">
              <a:buFont typeface="Arial"/>
              <a:buChar char="•"/>
            </a:pPr>
            <a:r>
              <a:rPr lang="en-US" dirty="0" smtClean="0"/>
              <a:t>$ indicates a variable name (or python code)</a:t>
            </a:r>
          </a:p>
          <a:p>
            <a:pPr marL="914400" lvl="1" indent="-457200">
              <a:buFont typeface="Arial"/>
              <a:buChar char="•"/>
            </a:pPr>
            <a:r>
              <a:rPr lang="en-US" dirty="0" smtClean="0"/>
              <a:t>Add the Routines to the Flow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Common problems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600" dirty="0" smtClean="0">
                <a:solidFill>
                  <a:srgbClr val="FF0000"/>
                </a:solidFill>
              </a:rPr>
              <a:t>When I try to import my conditions file there’s no message about the conditions/parameters</a:t>
            </a:r>
          </a:p>
          <a:p>
            <a:pPr lvl="1"/>
            <a:r>
              <a:rPr lang="en-US" sz="1600" dirty="0" smtClean="0"/>
              <a:t>Are there spaces in any of your parameter names?</a:t>
            </a:r>
          </a:p>
          <a:p>
            <a:r>
              <a:rPr lang="en-US" sz="1600" dirty="0" smtClean="0">
                <a:solidFill>
                  <a:srgbClr val="FF0000"/>
                </a:solidFill>
              </a:rPr>
              <a:t>When I hit </a:t>
            </a:r>
            <a:r>
              <a:rPr lang="en-US" sz="1600" i="1" dirty="0" smtClean="0">
                <a:solidFill>
                  <a:srgbClr val="FF0000"/>
                </a:solidFill>
              </a:rPr>
              <a:t>run </a:t>
            </a:r>
            <a:r>
              <a:rPr lang="en-US" sz="1600" dirty="0" smtClean="0">
                <a:solidFill>
                  <a:srgbClr val="FF0000"/>
                </a:solidFill>
              </a:rPr>
              <a:t>nothing happens</a:t>
            </a:r>
          </a:p>
          <a:p>
            <a:pPr lvl="1"/>
            <a:r>
              <a:rPr lang="en-US" sz="1600" dirty="0" smtClean="0"/>
              <a:t>Bring up the Coder view and check the Output panel for error messages</a:t>
            </a:r>
          </a:p>
          <a:p>
            <a:r>
              <a:rPr lang="en-US" sz="1600" dirty="0" smtClean="0">
                <a:solidFill>
                  <a:srgbClr val="FF0000"/>
                </a:solidFill>
              </a:rPr>
              <a:t>The stimulus isn’t changing between trials</a:t>
            </a:r>
          </a:p>
          <a:p>
            <a:pPr lvl="1"/>
            <a:r>
              <a:rPr lang="en-US" sz="1600" dirty="0" smtClean="0"/>
              <a:t>Set the parameter to update “Each repeat” of the Routine</a:t>
            </a:r>
          </a:p>
          <a:p>
            <a:r>
              <a:rPr lang="en-US" sz="1600" dirty="0" smtClean="0">
                <a:solidFill>
                  <a:srgbClr val="FF0000"/>
                </a:solidFill>
              </a:rPr>
              <a:t>I get a syntax error</a:t>
            </a:r>
          </a:p>
          <a:p>
            <a:pPr lvl="1"/>
            <a:r>
              <a:rPr lang="en-US" sz="1600" dirty="0" smtClean="0"/>
              <a:t>Did you use a space/punctuation in a name?</a:t>
            </a:r>
          </a:p>
          <a:p>
            <a:r>
              <a:rPr lang="en-US" sz="1600" dirty="0" smtClean="0">
                <a:solidFill>
                  <a:srgbClr val="FF0000"/>
                </a:solidFill>
              </a:rPr>
              <a:t>I get an error about my object not having attribute </a:t>
            </a:r>
            <a:r>
              <a:rPr lang="en-US" sz="1600" dirty="0" err="1" smtClean="0">
                <a:solidFill>
                  <a:srgbClr val="FF0000"/>
                </a:solidFill>
              </a:rPr>
              <a:t>xxxx</a:t>
            </a:r>
            <a:endParaRPr lang="en-US" sz="1600" dirty="0" smtClean="0">
              <a:solidFill>
                <a:srgbClr val="FF0000"/>
              </a:solidFill>
            </a:endParaRPr>
          </a:p>
          <a:p>
            <a:pPr lvl="1"/>
            <a:r>
              <a:rPr lang="en-US" sz="1600" dirty="0" smtClean="0"/>
              <a:t>Did you use one name for two different things?</a:t>
            </a:r>
          </a:p>
          <a:p>
            <a:r>
              <a:rPr lang="en-US" sz="1600" dirty="0" smtClean="0">
                <a:solidFill>
                  <a:srgbClr val="FF0000"/>
                </a:solidFill>
              </a:rPr>
              <a:t>I get a warning message</a:t>
            </a:r>
          </a:p>
          <a:p>
            <a:pPr lvl="1"/>
            <a:r>
              <a:rPr lang="en-US" sz="1600" dirty="0" smtClean="0"/>
              <a:t>Read it and try to understand it, but it might not be the end of the world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277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outputs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PsychoPy</a:t>
            </a:r>
            <a:r>
              <a:rPr lang="en-US" dirty="0" smtClean="0"/>
              <a:t> can output data as:</a:t>
            </a:r>
          </a:p>
          <a:p>
            <a:pPr lvl="1">
              <a:buFont typeface="Arial"/>
              <a:buChar char="•"/>
            </a:pPr>
            <a:r>
              <a:rPr lang="en-US" dirty="0" smtClean="0"/>
              <a:t>Excel 2007 (</a:t>
            </a:r>
            <a:r>
              <a:rPr lang="en-US" dirty="0" err="1" smtClean="0"/>
              <a:t>xlsx</a:t>
            </a:r>
            <a:r>
              <a:rPr lang="en-US" dirty="0" smtClean="0"/>
              <a:t>) files: data </a:t>
            </a:r>
            <a:r>
              <a:rPr lang="en-US" dirty="0" err="1" smtClean="0"/>
              <a:t>organised</a:t>
            </a:r>
            <a:r>
              <a:rPr lang="en-US" dirty="0" smtClean="0"/>
              <a:t> by condition</a:t>
            </a:r>
          </a:p>
          <a:p>
            <a:pPr lvl="1">
              <a:buFont typeface="Arial"/>
              <a:buChar char="•"/>
            </a:pPr>
            <a:r>
              <a:rPr lang="en-US" dirty="0" err="1" smtClean="0"/>
              <a:t>csv/dlm</a:t>
            </a:r>
            <a:r>
              <a:rPr lang="en-US" dirty="0" smtClean="0"/>
              <a:t> text files: data </a:t>
            </a:r>
            <a:r>
              <a:rPr lang="en-US" dirty="0" err="1" smtClean="0"/>
              <a:t>organised</a:t>
            </a:r>
            <a:r>
              <a:rPr lang="en-US" dirty="0" smtClean="0"/>
              <a:t> by condition</a:t>
            </a:r>
          </a:p>
          <a:p>
            <a:pPr lvl="1">
              <a:buFont typeface="Arial"/>
              <a:buChar char="•"/>
            </a:pPr>
            <a:r>
              <a:rPr lang="en-US" dirty="0" smtClean="0"/>
              <a:t>binary python files (</a:t>
            </a:r>
            <a:r>
              <a:rPr lang="en-US" dirty="0" err="1" smtClean="0"/>
              <a:t>psydat</a:t>
            </a:r>
            <a:r>
              <a:rPr lang="en-US" dirty="0" smtClean="0"/>
              <a:t>): for analysis by python scripts</a:t>
            </a:r>
          </a:p>
          <a:p>
            <a:pPr lvl="1">
              <a:buFont typeface="Arial"/>
              <a:buChar char="•"/>
            </a:pPr>
            <a:r>
              <a:rPr lang="en-US" dirty="0" smtClean="0"/>
              <a:t>log files: chronological output of various data, including warnings and errors (the automated files are still in development)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6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GB"/>
          </a:p>
        </p:txBody>
      </p:sp>
      <p:sp>
        <p:nvSpPr>
          <p:cNvPr id="3379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Web page and user mailing list</a:t>
            </a: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53993" y="990600"/>
            <a:ext cx="7436013" cy="5441809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mtClean="0"/>
              <a:t>Overview</a:t>
            </a:r>
            <a:endParaRPr lang="en-US" smtClean="0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332038"/>
            <a:ext cx="7772400" cy="3763962"/>
          </a:xfrm>
        </p:spPr>
        <p:txBody>
          <a:bodyPr/>
          <a:lstStyle/>
          <a:p>
            <a:pPr eaLnBrk="1" hangingPunct="1"/>
            <a:r>
              <a:rPr lang="en-GB" dirty="0" smtClean="0"/>
              <a:t>What’s the point?</a:t>
            </a:r>
          </a:p>
          <a:p>
            <a:pPr eaLnBrk="1" hangingPunct="1"/>
            <a:r>
              <a:rPr lang="en-GB" dirty="0" smtClean="0"/>
              <a:t>How </a:t>
            </a:r>
            <a:r>
              <a:rPr lang="en-GB" dirty="0" smtClean="0">
                <a:latin typeface="Monotype Corsiva" charset="0"/>
                <a:ea typeface="Monotype Corsiva" charset="0"/>
                <a:cs typeface="Monotype Corsiva" charset="0"/>
              </a:rPr>
              <a:t>PsychoPy </a:t>
            </a:r>
            <a:r>
              <a:rPr lang="en-GB" dirty="0" smtClean="0"/>
              <a:t>works</a:t>
            </a:r>
          </a:p>
          <a:p>
            <a:pPr eaLnBrk="1" hangingPunct="1"/>
            <a:r>
              <a:rPr lang="en-GB" dirty="0" smtClean="0"/>
              <a:t>Demo of the Coder view (</a:t>
            </a:r>
            <a:r>
              <a:rPr lang="en-GB" dirty="0" smtClean="0">
                <a:latin typeface="Monotype Corsiva" charset="0"/>
                <a:ea typeface="Monotype Corsiva" charset="0"/>
                <a:cs typeface="Monotype Corsiva" charset="0"/>
              </a:rPr>
              <a:t>PsychoPy </a:t>
            </a:r>
            <a:r>
              <a:rPr lang="en-GB" dirty="0" smtClean="0">
                <a:latin typeface="Gill Sans" charset="0"/>
                <a:ea typeface="Gill Sans" charset="0"/>
                <a:cs typeface="Gill Sans" charset="0"/>
              </a:rPr>
              <a:t>1.0</a:t>
            </a:r>
            <a:r>
              <a:rPr lang="en-GB" dirty="0" smtClean="0"/>
              <a:t>)</a:t>
            </a:r>
          </a:p>
          <a:p>
            <a:pPr eaLnBrk="1" hangingPunct="1"/>
            <a:r>
              <a:rPr lang="en-GB" dirty="0" smtClean="0"/>
              <a:t>Demo of the Builder view (</a:t>
            </a:r>
            <a:r>
              <a:rPr lang="en-GB" dirty="0" smtClean="0">
                <a:latin typeface="Monotype Corsiva" charset="0"/>
                <a:ea typeface="Monotype Corsiva" charset="0"/>
                <a:cs typeface="Monotype Corsiva" charset="0"/>
              </a:rPr>
              <a:t>PsychoPy </a:t>
            </a:r>
            <a:r>
              <a:rPr lang="en-GB" dirty="0" smtClean="0">
                <a:latin typeface="Gill Sans" charset="0"/>
                <a:ea typeface="Gill Sans" charset="0"/>
                <a:cs typeface="Gill Sans" charset="0"/>
              </a:rPr>
              <a:t>1.5+</a:t>
            </a:r>
            <a:r>
              <a:rPr lang="en-GB" dirty="0" smtClean="0"/>
              <a:t>)</a:t>
            </a:r>
          </a:p>
          <a:p>
            <a:pPr eaLnBrk="1" hangingPunct="1"/>
            <a:r>
              <a:rPr lang="en-GB" dirty="0" smtClean="0"/>
              <a:t>The pros/cons and future plans</a:t>
            </a:r>
          </a:p>
          <a:p>
            <a:pPr eaLnBrk="1" hangingPunct="1"/>
            <a:endParaRPr lang="en-GB" dirty="0" smtClean="0"/>
          </a:p>
          <a:p>
            <a:pPr eaLnBrk="1" hangingPunct="1"/>
            <a:r>
              <a:rPr lang="en-GB" dirty="0" smtClean="0"/>
              <a:t>Building your own experiment</a:t>
            </a:r>
            <a:r>
              <a:rPr lang="en-US" dirty="0" smtClean="0"/>
              <a:t>…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The goal </a:t>
            </a:r>
          </a:p>
        </p:txBody>
      </p:sp>
      <p:sp>
        <p:nvSpPr>
          <p:cNvPr id="19459" name="Content Placeholder 2"/>
          <p:cNvSpPr>
            <a:spLocks noGrp="1"/>
          </p:cNvSpPr>
          <p:nvPr>
            <p:ph idx="1"/>
          </p:nvPr>
        </p:nvSpPr>
        <p:spPr>
          <a:xfrm>
            <a:off x="685800" y="2179638"/>
            <a:ext cx="7772400" cy="3916362"/>
          </a:xfrm>
        </p:spPr>
        <p:txBody>
          <a:bodyPr/>
          <a:lstStyle/>
          <a:p>
            <a:pPr marL="449263" indent="-449263"/>
            <a:r>
              <a:rPr lang="en-US" dirty="0" smtClean="0"/>
              <a:t>To enable scientists to run as wide a range of experiments as possible, as easily as possible, with standard computer hardware</a:t>
            </a:r>
          </a:p>
          <a:p>
            <a:pPr marL="449263" indent="-449263"/>
            <a:r>
              <a:rPr lang="en-US" dirty="0" smtClean="0"/>
              <a:t>A single piece of software; </a:t>
            </a:r>
            <a:br>
              <a:rPr lang="en-US" dirty="0" smtClean="0"/>
            </a:br>
            <a:r>
              <a:rPr lang="en-US" i="1" dirty="0" smtClean="0"/>
              <a:t>precise </a:t>
            </a:r>
            <a:r>
              <a:rPr lang="en-US" dirty="0" smtClean="0"/>
              <a:t>enough for psychophysics</a:t>
            </a:r>
            <a:br>
              <a:rPr lang="en-US" dirty="0" smtClean="0"/>
            </a:br>
            <a:r>
              <a:rPr lang="en-US" i="1" dirty="0" smtClean="0"/>
              <a:t>intuitive </a:t>
            </a:r>
            <a:r>
              <a:rPr lang="en-US" dirty="0" smtClean="0"/>
              <a:t>enough for undergraduate psychology</a:t>
            </a:r>
            <a:br>
              <a:rPr lang="en-US" dirty="0" smtClean="0"/>
            </a:br>
            <a:r>
              <a:rPr lang="en-US" i="1" dirty="0" smtClean="0"/>
              <a:t>flexible </a:t>
            </a:r>
            <a:r>
              <a:rPr lang="en-US" dirty="0" smtClean="0"/>
              <a:t>enough for everything else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History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49263" indent="-449263">
              <a:defRPr/>
            </a:pPr>
            <a:r>
              <a:rPr lang="en-US" dirty="0" smtClean="0"/>
              <a:t>Why re-invent the wheel?</a:t>
            </a:r>
          </a:p>
          <a:p>
            <a:pPr>
              <a:defRPr/>
            </a:pPr>
            <a:r>
              <a:rPr lang="en-US" dirty="0" smtClean="0"/>
              <a:t>Existing systems were variously;</a:t>
            </a:r>
          </a:p>
          <a:p>
            <a:pPr lvl="1">
              <a:defRPr/>
            </a:pPr>
            <a:r>
              <a:rPr lang="en-US" dirty="0" smtClean="0"/>
              <a:t>expensive</a:t>
            </a:r>
            <a:r>
              <a:rPr lang="en-US" sz="1800" dirty="0" smtClean="0"/>
              <a:t> (</a:t>
            </a:r>
            <a:r>
              <a:rPr lang="en-US" sz="1800" dirty="0" err="1" smtClean="0"/>
              <a:t>matlab</a:t>
            </a:r>
            <a:r>
              <a:rPr lang="en-US" sz="1800" dirty="0" smtClean="0"/>
              <a:t>, up to £1000; </a:t>
            </a:r>
            <a:r>
              <a:rPr lang="en-US" sz="1800" dirty="0" err="1" smtClean="0"/>
              <a:t>e</a:t>
            </a:r>
            <a:r>
              <a:rPr lang="en-US" sz="1800" dirty="0" smtClean="0"/>
              <a:t>-Prime £300; Presentation, £300)</a:t>
            </a:r>
          </a:p>
          <a:p>
            <a:pPr lvl="1">
              <a:defRPr/>
            </a:pPr>
            <a:r>
              <a:rPr lang="en-US" dirty="0" smtClean="0"/>
              <a:t>platform-specific</a:t>
            </a:r>
            <a:endParaRPr lang="en-US" sz="1800" dirty="0" smtClean="0"/>
          </a:p>
          <a:p>
            <a:pPr lvl="1">
              <a:defRPr/>
            </a:pPr>
            <a:r>
              <a:rPr lang="en-US" dirty="0" smtClean="0"/>
              <a:t>not very flexible</a:t>
            </a:r>
            <a:r>
              <a:rPr lang="en-US" sz="1800" dirty="0" smtClean="0"/>
              <a:t> (limited in the stimuli they can produce)</a:t>
            </a:r>
          </a:p>
          <a:p>
            <a:pPr lvl="1">
              <a:defRPr/>
            </a:pPr>
            <a:r>
              <a:rPr lang="en-US" dirty="0" smtClean="0"/>
              <a:t>unintuitive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Initial work</a:t>
            </a:r>
          </a:p>
        </p:txBody>
      </p:sp>
      <p:sp>
        <p:nvSpPr>
          <p:cNvPr id="2150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Began in 2002/2003</a:t>
            </a:r>
          </a:p>
          <a:p>
            <a:r>
              <a:rPr lang="en-US" dirty="0" smtClean="0"/>
              <a:t>Initial aim to provide an alternative to Psychophysics Toolbox (a </a:t>
            </a:r>
            <a:r>
              <a:rPr lang="en-US" dirty="0" err="1" smtClean="0"/>
              <a:t>Matlab</a:t>
            </a:r>
            <a:r>
              <a:rPr lang="en-US" dirty="0" smtClean="0"/>
              <a:t> toolbox)</a:t>
            </a:r>
          </a:p>
          <a:p>
            <a:r>
              <a:rPr lang="en-US" dirty="0" smtClean="0"/>
              <a:t>Built using Python programming language and various underlying libraries (OpenGL, </a:t>
            </a:r>
            <a:r>
              <a:rPr lang="en-US" dirty="0" err="1" smtClean="0"/>
              <a:t>wx</a:t>
            </a:r>
            <a:r>
              <a:rPr lang="en-US" dirty="0" smtClean="0"/>
              <a:t>, …)</a:t>
            </a:r>
          </a:p>
          <a:p>
            <a:r>
              <a:rPr lang="en-US" dirty="0" smtClean="0"/>
              <a:t>Used for all my experiments since 2004, and gradually other users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Existing (stable) features</a:t>
            </a:r>
          </a:p>
        </p:txBody>
      </p:sp>
      <p:sp>
        <p:nvSpPr>
          <p:cNvPr id="2253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By version 1.0 (released Feb 2009)</a:t>
            </a:r>
          </a:p>
          <a:p>
            <a:pPr lvl="1"/>
            <a:r>
              <a:rPr lang="en-US" dirty="0" smtClean="0"/>
              <a:t>very wide range of stimuli available</a:t>
            </a:r>
            <a:r>
              <a:rPr lang="en-US" sz="1800" dirty="0" smtClean="0"/>
              <a:t> (photos, movies, text, sounds, geometric shapes and mathematical textures like sinusoids)</a:t>
            </a:r>
          </a:p>
          <a:p>
            <a:pPr lvl="1"/>
            <a:r>
              <a:rPr lang="en-US" dirty="0" smtClean="0"/>
              <a:t>calibration tools</a:t>
            </a:r>
          </a:p>
          <a:p>
            <a:pPr lvl="1"/>
            <a:r>
              <a:rPr lang="en-US" dirty="0" smtClean="0"/>
              <a:t>wide range of units </a:t>
            </a:r>
          </a:p>
          <a:p>
            <a:pPr lvl="1"/>
            <a:r>
              <a:rPr lang="en-US" dirty="0" smtClean="0"/>
              <a:t>dynamic stimuli</a:t>
            </a:r>
          </a:p>
          <a:p>
            <a:pPr lvl="1"/>
            <a:r>
              <a:rPr lang="en-US" dirty="0" smtClean="0"/>
              <a:t>good temporal precision</a:t>
            </a:r>
          </a:p>
          <a:p>
            <a:pPr lvl="1"/>
            <a:r>
              <a:rPr lang="en-US" dirty="0" smtClean="0"/>
              <a:t>(usually) easy install, including demos</a:t>
            </a:r>
          </a:p>
          <a:p>
            <a:pPr lvl="1"/>
            <a:r>
              <a:rPr lang="en-US" dirty="0" smtClean="0"/>
              <a:t>website, including user group</a:t>
            </a:r>
          </a:p>
          <a:p>
            <a:pPr lvl="1"/>
            <a:r>
              <a:rPr lang="en-US" dirty="0" smtClean="0"/>
              <a:t>fully functional on Windows, Linux and OS X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Architecture</a:t>
            </a:r>
          </a:p>
        </p:txBody>
      </p:sp>
      <p:sp>
        <p:nvSpPr>
          <p:cNvPr id="4" name="Rounded Rectangle 3"/>
          <p:cNvSpPr/>
          <p:nvPr/>
        </p:nvSpPr>
        <p:spPr bwMode="auto">
          <a:xfrm>
            <a:off x="622300" y="4667250"/>
            <a:ext cx="5918200" cy="85883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en-US">
                <a:solidFill>
                  <a:schemeClr val="tx1"/>
                </a:solidFill>
                <a:latin typeface="Arial" pitchFamily="-108" charset="0"/>
              </a:rPr>
              <a:t>Python</a:t>
            </a:r>
            <a:r>
              <a:rPr lang="en-US" sz="1800">
                <a:solidFill>
                  <a:schemeClr val="tx1"/>
                </a:solidFill>
                <a:latin typeface="Arial" pitchFamily="-108" charset="0"/>
              </a:rPr>
              <a:t> (language)</a:t>
            </a:r>
          </a:p>
        </p:txBody>
      </p:sp>
      <p:grpSp>
        <p:nvGrpSpPr>
          <p:cNvPr id="2" name="Group 14"/>
          <p:cNvGrpSpPr>
            <a:grpSpLocks/>
          </p:cNvGrpSpPr>
          <p:nvPr/>
        </p:nvGrpSpPr>
        <p:grpSpPr bwMode="auto">
          <a:xfrm>
            <a:off x="1614488" y="5816600"/>
            <a:ext cx="3933825" cy="622300"/>
            <a:chOff x="1337807" y="1298562"/>
            <a:chExt cx="3932241" cy="621828"/>
          </a:xfrm>
        </p:grpSpPr>
        <p:sp>
          <p:nvSpPr>
            <p:cNvPr id="9" name="Rounded Rectangle 8"/>
            <p:cNvSpPr/>
            <p:nvPr/>
          </p:nvSpPr>
          <p:spPr bwMode="auto">
            <a:xfrm>
              <a:off x="1337807" y="1298562"/>
              <a:ext cx="1185384" cy="6218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anchor="ctr">
              <a:prstTxWarp prst="textNoShape">
                <a:avLst/>
              </a:prstTxWarp>
            </a:bodyPr>
            <a:lstStyle/>
            <a:p>
              <a:pPr algn="ctr">
                <a:defRPr/>
              </a:pPr>
              <a:r>
                <a:rPr lang="en-US" sz="1800">
                  <a:solidFill>
                    <a:schemeClr val="tx1"/>
                  </a:solidFill>
                  <a:latin typeface="Arial" pitchFamily="-108" charset="0"/>
                </a:rPr>
                <a:t>OpenGL</a:t>
              </a:r>
            </a:p>
          </p:txBody>
        </p:sp>
        <p:sp>
          <p:nvSpPr>
            <p:cNvPr id="10" name="Rounded Rectangle 9"/>
            <p:cNvSpPr/>
            <p:nvPr/>
          </p:nvSpPr>
          <p:spPr bwMode="auto">
            <a:xfrm>
              <a:off x="2712028" y="1298562"/>
              <a:ext cx="1183798" cy="6218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anchor="ctr">
              <a:prstTxWarp prst="textNoShape">
                <a:avLst/>
              </a:prstTxWarp>
            </a:bodyPr>
            <a:lstStyle/>
            <a:p>
              <a:pPr algn="ctr">
                <a:defRPr/>
              </a:pPr>
              <a:r>
                <a:rPr lang="en-US" sz="1800">
                  <a:solidFill>
                    <a:schemeClr val="tx1"/>
                  </a:solidFill>
                  <a:latin typeface="Arial" pitchFamily="-108" charset="0"/>
                </a:rPr>
                <a:t>maths</a:t>
              </a:r>
            </a:p>
          </p:txBody>
        </p:sp>
        <p:sp>
          <p:nvSpPr>
            <p:cNvPr id="11" name="Rounded Rectangle 10"/>
            <p:cNvSpPr/>
            <p:nvPr/>
          </p:nvSpPr>
          <p:spPr bwMode="auto">
            <a:xfrm>
              <a:off x="4084663" y="1298562"/>
              <a:ext cx="1185385" cy="6218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anchor="ctr">
              <a:prstTxWarp prst="textNoShape">
                <a:avLst/>
              </a:prstTxWarp>
            </a:bodyPr>
            <a:lstStyle/>
            <a:p>
              <a:pPr algn="ctr">
                <a:defRPr/>
              </a:pPr>
              <a:r>
                <a:rPr lang="en-US" sz="1800">
                  <a:solidFill>
                    <a:schemeClr val="tx1"/>
                  </a:solidFill>
                  <a:latin typeface="Arial" pitchFamily="-108" charset="0"/>
                </a:rPr>
                <a:t>user interface</a:t>
              </a:r>
            </a:p>
          </p:txBody>
        </p:sp>
      </p:grpSp>
      <p:sp>
        <p:nvSpPr>
          <p:cNvPr id="23557" name="TextBox 16"/>
          <p:cNvSpPr txBox="1">
            <a:spLocks noChangeArrowheads="1"/>
          </p:cNvSpPr>
          <p:nvPr/>
        </p:nvSpPr>
        <p:spPr bwMode="auto">
          <a:xfrm>
            <a:off x="6718300" y="4927600"/>
            <a:ext cx="24257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/>
              <a:t>Programming interface</a:t>
            </a:r>
          </a:p>
        </p:txBody>
      </p:sp>
      <p:sp>
        <p:nvSpPr>
          <p:cNvPr id="23558" name="TextBox 17"/>
          <p:cNvSpPr txBox="1">
            <a:spLocks noChangeArrowheads="1"/>
          </p:cNvSpPr>
          <p:nvPr/>
        </p:nvSpPr>
        <p:spPr bwMode="auto">
          <a:xfrm>
            <a:off x="6718300" y="5897563"/>
            <a:ext cx="2197100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/>
              <a:t>Low-level libraries</a:t>
            </a:r>
          </a:p>
        </p:txBody>
      </p:sp>
      <p:grpSp>
        <p:nvGrpSpPr>
          <p:cNvPr id="3" name="Group 19"/>
          <p:cNvGrpSpPr>
            <a:grpSpLocks/>
          </p:cNvGrpSpPr>
          <p:nvPr/>
        </p:nvGrpSpPr>
        <p:grpSpPr bwMode="auto">
          <a:xfrm>
            <a:off x="1395413" y="1774825"/>
            <a:ext cx="7519987" cy="825500"/>
            <a:chOff x="1395413" y="1774825"/>
            <a:chExt cx="7519987" cy="825500"/>
          </a:xfrm>
        </p:grpSpPr>
        <p:sp>
          <p:nvSpPr>
            <p:cNvPr id="12" name="Rounded Rectangle 11"/>
            <p:cNvSpPr/>
            <p:nvPr/>
          </p:nvSpPr>
          <p:spPr bwMode="auto">
            <a:xfrm>
              <a:off x="1395413" y="1774825"/>
              <a:ext cx="4371975" cy="825500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anchor="ctr">
              <a:prstTxWarp prst="textNoShape">
                <a:avLst/>
              </a:prstTxWarp>
            </a:bodyPr>
            <a:lstStyle/>
            <a:p>
              <a:pPr algn="ctr">
                <a:defRPr/>
              </a:pPr>
              <a:r>
                <a:rPr lang="en-US" dirty="0">
                  <a:solidFill>
                    <a:schemeClr val="tx1"/>
                  </a:solidFill>
                  <a:latin typeface="Monotype Corsiva"/>
                  <a:cs typeface="Monotype Corsiva"/>
                </a:rPr>
                <a:t>PsychoPy </a:t>
              </a:r>
              <a:r>
                <a:rPr lang="en-US" dirty="0">
                  <a:solidFill>
                    <a:schemeClr val="tx1"/>
                  </a:solidFill>
                  <a:latin typeface="Arial" charset="0"/>
                </a:rPr>
                <a:t>Coder</a:t>
              </a:r>
            </a:p>
          </p:txBody>
        </p:sp>
        <p:sp>
          <p:nvSpPr>
            <p:cNvPr id="23569" name="TextBox 18"/>
            <p:cNvSpPr txBox="1">
              <a:spLocks noChangeArrowheads="1"/>
            </p:cNvSpPr>
            <p:nvPr/>
          </p:nvSpPr>
          <p:spPr bwMode="auto">
            <a:xfrm>
              <a:off x="6718300" y="1895475"/>
              <a:ext cx="2197100" cy="5842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r>
                <a:rPr lang="en-US" sz="1600"/>
                <a:t>To make it feel more like an application</a:t>
              </a:r>
            </a:p>
          </p:txBody>
        </p:sp>
      </p:grpSp>
      <p:grpSp>
        <p:nvGrpSpPr>
          <p:cNvPr id="13" name="Group 18"/>
          <p:cNvGrpSpPr>
            <a:grpSpLocks/>
          </p:cNvGrpSpPr>
          <p:nvPr/>
        </p:nvGrpSpPr>
        <p:grpSpPr bwMode="auto">
          <a:xfrm>
            <a:off x="1395413" y="2892425"/>
            <a:ext cx="7519987" cy="1482725"/>
            <a:chOff x="1395413" y="2892425"/>
            <a:chExt cx="7519987" cy="1482725"/>
          </a:xfrm>
        </p:grpSpPr>
        <p:grpSp>
          <p:nvGrpSpPr>
            <p:cNvPr id="14" name="Group 15"/>
            <p:cNvGrpSpPr>
              <a:grpSpLocks/>
            </p:cNvGrpSpPr>
            <p:nvPr/>
          </p:nvGrpSpPr>
          <p:grpSpPr bwMode="auto">
            <a:xfrm>
              <a:off x="1395413" y="2892425"/>
              <a:ext cx="4371975" cy="1482725"/>
              <a:chOff x="1395098" y="3228435"/>
              <a:chExt cx="4372603" cy="1483613"/>
            </a:xfrm>
          </p:grpSpPr>
          <p:sp>
            <p:nvSpPr>
              <p:cNvPr id="5" name="Rounded Rectangle 4"/>
              <p:cNvSpPr/>
              <p:nvPr/>
            </p:nvSpPr>
            <p:spPr bwMode="auto">
              <a:xfrm>
                <a:off x="1395098" y="3228435"/>
                <a:ext cx="4372603" cy="1483613"/>
              </a:xfrm>
              <a:prstGeom prst="roundRect">
                <a:avLst/>
              </a:prstGeom>
              <a:ln>
                <a:headEnd type="none" w="med" len="med"/>
                <a:tailEnd type="none" w="med" len="med"/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>
                <a:prstTxWarp prst="textNoShape">
                  <a:avLst/>
                </a:prstTxWarp>
              </a:bodyPr>
              <a:lstStyle/>
              <a:p>
                <a:pPr algn="ctr">
                  <a:defRPr/>
                </a:pPr>
                <a:r>
                  <a:rPr lang="en-US" dirty="0">
                    <a:solidFill>
                      <a:schemeClr val="tx1"/>
                    </a:solidFill>
                    <a:latin typeface="Monotype Corsiva"/>
                    <a:cs typeface="Monotype Corsiva"/>
                  </a:rPr>
                  <a:t>PsychoPy </a:t>
                </a:r>
                <a:r>
                  <a:rPr lang="en-US" dirty="0">
                    <a:solidFill>
                      <a:schemeClr val="tx1"/>
                    </a:solidFill>
                    <a:latin typeface="Arial" charset="0"/>
                  </a:rPr>
                  <a:t>Library</a:t>
                </a:r>
              </a:p>
            </p:txBody>
          </p:sp>
          <p:grpSp>
            <p:nvGrpSpPr>
              <p:cNvPr id="15" name="Group 13"/>
              <p:cNvGrpSpPr>
                <a:grpSpLocks/>
              </p:cNvGrpSpPr>
              <p:nvPr/>
            </p:nvGrpSpPr>
            <p:grpSpPr bwMode="auto">
              <a:xfrm>
                <a:off x="1615279" y="3907085"/>
                <a:ext cx="3932241" cy="621828"/>
                <a:chOff x="1337807" y="4090220"/>
                <a:chExt cx="3932241" cy="621828"/>
              </a:xfrm>
            </p:grpSpPr>
            <p:sp>
              <p:nvSpPr>
                <p:cNvPr id="6" name="Rounded Rectangle 5"/>
                <p:cNvSpPr/>
                <p:nvPr/>
              </p:nvSpPr>
              <p:spPr bwMode="auto">
                <a:xfrm>
                  <a:off x="1338320" y="4089839"/>
                  <a:ext cx="1184445" cy="622673"/>
                </a:xfrm>
                <a:prstGeom prst="round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accent2"/>
                </a:lnRef>
                <a:fillRef idx="2">
                  <a:schemeClr val="accent2"/>
                </a:fillRef>
                <a:effectRef idx="1">
                  <a:schemeClr val="accent2"/>
                </a:effectRef>
                <a:fontRef idx="minor">
                  <a:schemeClr val="dk1"/>
                </a:fontRef>
              </p:style>
              <p:txBody>
                <a:bodyPr anchor="ctr">
                  <a:prstTxWarp prst="textNoShape">
                    <a:avLst/>
                  </a:prstTxWarp>
                </a:bodyPr>
                <a:lstStyle/>
                <a:p>
                  <a:pPr algn="ctr">
                    <a:defRPr/>
                  </a:pPr>
                  <a:r>
                    <a:rPr lang="en-US" sz="1800">
                      <a:solidFill>
                        <a:schemeClr val="tx1"/>
                      </a:solidFill>
                      <a:latin typeface="Arial" pitchFamily="-108" charset="0"/>
                    </a:rPr>
                    <a:t>stimuli</a:t>
                  </a:r>
                </a:p>
              </p:txBody>
            </p:sp>
            <p:sp>
              <p:nvSpPr>
                <p:cNvPr id="7" name="Rounded Rectangle 6"/>
                <p:cNvSpPr/>
                <p:nvPr/>
              </p:nvSpPr>
              <p:spPr bwMode="auto">
                <a:xfrm>
                  <a:off x="2711705" y="4089839"/>
                  <a:ext cx="1184445" cy="622673"/>
                </a:xfrm>
                <a:prstGeom prst="round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accent2"/>
                </a:lnRef>
                <a:fillRef idx="2">
                  <a:schemeClr val="accent2"/>
                </a:fillRef>
                <a:effectRef idx="1">
                  <a:schemeClr val="accent2"/>
                </a:effectRef>
                <a:fontRef idx="minor">
                  <a:schemeClr val="dk1"/>
                </a:fontRef>
              </p:style>
              <p:txBody>
                <a:bodyPr anchor="ctr">
                  <a:prstTxWarp prst="textNoShape">
                    <a:avLst/>
                  </a:prstTxWarp>
                </a:bodyPr>
                <a:lstStyle/>
                <a:p>
                  <a:pPr algn="ctr">
                    <a:defRPr/>
                  </a:pPr>
                  <a:r>
                    <a:rPr lang="en-US" sz="1800" dirty="0">
                      <a:solidFill>
                        <a:schemeClr val="tx1"/>
                      </a:solidFill>
                      <a:latin typeface="Arial" pitchFamily="-108" charset="0"/>
                    </a:rPr>
                    <a:t>timing</a:t>
                  </a:r>
                </a:p>
              </p:txBody>
            </p:sp>
            <p:sp>
              <p:nvSpPr>
                <p:cNvPr id="8" name="Rounded Rectangle 7"/>
                <p:cNvSpPr/>
                <p:nvPr/>
              </p:nvSpPr>
              <p:spPr bwMode="auto">
                <a:xfrm>
                  <a:off x="4085090" y="4089839"/>
                  <a:ext cx="1184445" cy="622673"/>
                </a:xfrm>
                <a:prstGeom prst="round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accent2"/>
                </a:lnRef>
                <a:fillRef idx="2">
                  <a:schemeClr val="accent2"/>
                </a:fillRef>
                <a:effectRef idx="1">
                  <a:schemeClr val="accent2"/>
                </a:effectRef>
                <a:fontRef idx="minor">
                  <a:schemeClr val="dk1"/>
                </a:fontRef>
              </p:style>
              <p:txBody>
                <a:bodyPr anchor="ctr">
                  <a:prstTxWarp prst="textNoShape">
                    <a:avLst/>
                  </a:prstTxWarp>
                </a:bodyPr>
                <a:lstStyle/>
                <a:p>
                  <a:pPr algn="ctr">
                    <a:defRPr/>
                  </a:pPr>
                  <a:r>
                    <a:rPr lang="en-US" sz="1800" dirty="0">
                      <a:solidFill>
                        <a:schemeClr val="tx1"/>
                      </a:solidFill>
                      <a:latin typeface="Arial" pitchFamily="-108" charset="0"/>
                    </a:rPr>
                    <a:t>trial controls</a:t>
                  </a:r>
                </a:p>
              </p:txBody>
            </p:sp>
          </p:grpSp>
        </p:grpSp>
        <p:sp>
          <p:nvSpPr>
            <p:cNvPr id="23562" name="TextBox 19"/>
            <p:cNvSpPr txBox="1">
              <a:spLocks noChangeArrowheads="1"/>
            </p:cNvSpPr>
            <p:nvPr/>
          </p:nvSpPr>
          <p:spPr bwMode="auto">
            <a:xfrm>
              <a:off x="6718300" y="3400425"/>
              <a:ext cx="2197100" cy="3397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r>
                <a:rPr lang="en-US" sz="1600"/>
                <a:t>Like a Matlab ‘toolbox’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demo 1</a:t>
            </a:r>
            <a:endParaRPr lang="en-GB" dirty="0"/>
          </a:p>
        </p:txBody>
      </p:sp>
      <p:sp>
        <p:nvSpPr>
          <p:cNvPr id="24579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algn="ctr"/>
            <a:r>
              <a:rPr lang="en-US" dirty="0" smtClean="0">
                <a:latin typeface="Monotype Corsiva" charset="0"/>
                <a:ea typeface="Monotype Corsiva" charset="0"/>
                <a:cs typeface="Monotype Corsiva" charset="0"/>
              </a:rPr>
              <a:t>PsychoPy </a:t>
            </a:r>
            <a:r>
              <a:rPr lang="en-US" dirty="0" smtClean="0"/>
              <a:t>Coder view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Architecture</a:t>
            </a:r>
          </a:p>
        </p:txBody>
      </p:sp>
      <p:sp>
        <p:nvSpPr>
          <p:cNvPr id="4" name="Rounded Rectangle 3"/>
          <p:cNvSpPr/>
          <p:nvPr/>
        </p:nvSpPr>
        <p:spPr bwMode="auto">
          <a:xfrm>
            <a:off x="622300" y="4667250"/>
            <a:ext cx="5918200" cy="858838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en-US">
                <a:solidFill>
                  <a:schemeClr val="tx1"/>
                </a:solidFill>
                <a:latin typeface="Arial" pitchFamily="-108" charset="0"/>
              </a:rPr>
              <a:t>Python</a:t>
            </a:r>
            <a:r>
              <a:rPr lang="en-US" sz="1800">
                <a:solidFill>
                  <a:schemeClr val="tx1"/>
                </a:solidFill>
                <a:latin typeface="Arial" pitchFamily="-108" charset="0"/>
              </a:rPr>
              <a:t> (language)</a:t>
            </a:r>
          </a:p>
        </p:txBody>
      </p:sp>
      <p:grpSp>
        <p:nvGrpSpPr>
          <p:cNvPr id="25604" name="Group 15"/>
          <p:cNvGrpSpPr>
            <a:grpSpLocks/>
          </p:cNvGrpSpPr>
          <p:nvPr/>
        </p:nvGrpSpPr>
        <p:grpSpPr bwMode="auto">
          <a:xfrm>
            <a:off x="1395413" y="2892425"/>
            <a:ext cx="4371975" cy="1482725"/>
            <a:chOff x="1395098" y="3228435"/>
            <a:chExt cx="4372603" cy="1483613"/>
          </a:xfrm>
        </p:grpSpPr>
        <p:sp>
          <p:nvSpPr>
            <p:cNvPr id="5" name="Rounded Rectangle 4"/>
            <p:cNvSpPr/>
            <p:nvPr/>
          </p:nvSpPr>
          <p:spPr bwMode="auto">
            <a:xfrm>
              <a:off x="1395098" y="3228435"/>
              <a:ext cx="4372603" cy="1483613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>
              <a:prstTxWarp prst="textNoShape">
                <a:avLst/>
              </a:prstTxWarp>
            </a:bodyPr>
            <a:lstStyle/>
            <a:p>
              <a:pPr algn="ctr">
                <a:defRPr/>
              </a:pPr>
              <a:r>
                <a:rPr lang="en-US" dirty="0">
                  <a:solidFill>
                    <a:schemeClr val="tx1"/>
                  </a:solidFill>
                  <a:latin typeface="Monotype Corsiva"/>
                  <a:cs typeface="Monotype Corsiva"/>
                </a:rPr>
                <a:t>PsychoPy </a:t>
              </a:r>
              <a:r>
                <a:rPr lang="en-US" dirty="0">
                  <a:solidFill>
                    <a:schemeClr val="tx1"/>
                  </a:solidFill>
                  <a:latin typeface="Arial" charset="0"/>
                </a:rPr>
                <a:t>Library</a:t>
              </a:r>
            </a:p>
          </p:txBody>
        </p:sp>
        <p:grpSp>
          <p:nvGrpSpPr>
            <p:cNvPr id="25617" name="Group 13"/>
            <p:cNvGrpSpPr>
              <a:grpSpLocks/>
            </p:cNvGrpSpPr>
            <p:nvPr/>
          </p:nvGrpSpPr>
          <p:grpSpPr bwMode="auto">
            <a:xfrm>
              <a:off x="1615279" y="3907085"/>
              <a:ext cx="3932241" cy="621828"/>
              <a:chOff x="1337807" y="4090220"/>
              <a:chExt cx="3932241" cy="621828"/>
            </a:xfrm>
          </p:grpSpPr>
          <p:sp>
            <p:nvSpPr>
              <p:cNvPr id="6" name="Rounded Rectangle 5"/>
              <p:cNvSpPr/>
              <p:nvPr/>
            </p:nvSpPr>
            <p:spPr bwMode="auto">
              <a:xfrm>
                <a:off x="1338320" y="4089839"/>
                <a:ext cx="1184445" cy="622673"/>
              </a:xfrm>
              <a:prstGeom prst="roundRect">
                <a:avLst/>
              </a:prstGeom>
              <a:ln>
                <a:headEnd type="none" w="med" len="med"/>
                <a:tailEnd type="none" w="med" len="med"/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anchor="ctr">
                <a:prstTxWarp prst="textNoShape">
                  <a:avLst/>
                </a:prstTxWarp>
              </a:bodyPr>
              <a:lstStyle/>
              <a:p>
                <a:pPr algn="ctr">
                  <a:defRPr/>
                </a:pPr>
                <a:r>
                  <a:rPr lang="en-US" sz="1800">
                    <a:solidFill>
                      <a:schemeClr val="tx1"/>
                    </a:solidFill>
                    <a:latin typeface="Arial" pitchFamily="-108" charset="0"/>
                  </a:rPr>
                  <a:t>stimuli</a:t>
                </a:r>
              </a:p>
            </p:txBody>
          </p:sp>
          <p:sp>
            <p:nvSpPr>
              <p:cNvPr id="7" name="Rounded Rectangle 6"/>
              <p:cNvSpPr/>
              <p:nvPr/>
            </p:nvSpPr>
            <p:spPr bwMode="auto">
              <a:xfrm>
                <a:off x="2711705" y="4089839"/>
                <a:ext cx="1184445" cy="622673"/>
              </a:xfrm>
              <a:prstGeom prst="roundRect">
                <a:avLst/>
              </a:prstGeom>
              <a:ln>
                <a:headEnd type="none" w="med" len="med"/>
                <a:tailEnd type="none" w="med" len="med"/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anchor="ctr">
                <a:prstTxWarp prst="textNoShape">
                  <a:avLst/>
                </a:prstTxWarp>
              </a:bodyPr>
              <a:lstStyle/>
              <a:p>
                <a:pPr algn="ctr">
                  <a:defRPr/>
                </a:pPr>
                <a:r>
                  <a:rPr lang="en-US" sz="1800">
                    <a:solidFill>
                      <a:schemeClr val="tx1"/>
                    </a:solidFill>
                    <a:latin typeface="Arial" pitchFamily="-108" charset="0"/>
                  </a:rPr>
                  <a:t>timing</a:t>
                </a:r>
              </a:p>
            </p:txBody>
          </p:sp>
          <p:sp>
            <p:nvSpPr>
              <p:cNvPr id="8" name="Rounded Rectangle 7"/>
              <p:cNvSpPr/>
              <p:nvPr/>
            </p:nvSpPr>
            <p:spPr bwMode="auto">
              <a:xfrm>
                <a:off x="4085090" y="4089839"/>
                <a:ext cx="1184445" cy="622673"/>
              </a:xfrm>
              <a:prstGeom prst="roundRect">
                <a:avLst/>
              </a:prstGeom>
              <a:ln>
                <a:headEnd type="none" w="med" len="med"/>
                <a:tailEnd type="none" w="med" len="med"/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anchor="ctr">
                <a:prstTxWarp prst="textNoShape">
                  <a:avLst/>
                </a:prstTxWarp>
              </a:bodyPr>
              <a:lstStyle/>
              <a:p>
                <a:pPr algn="ctr">
                  <a:defRPr/>
                </a:pPr>
                <a:r>
                  <a:rPr lang="en-US" sz="1800">
                    <a:solidFill>
                      <a:schemeClr val="tx1"/>
                    </a:solidFill>
                    <a:latin typeface="Arial" pitchFamily="-108" charset="0"/>
                  </a:rPr>
                  <a:t>trial controls</a:t>
                </a:r>
              </a:p>
            </p:txBody>
          </p:sp>
        </p:grpSp>
      </p:grpSp>
      <p:grpSp>
        <p:nvGrpSpPr>
          <p:cNvPr id="25605" name="Group 14"/>
          <p:cNvGrpSpPr>
            <a:grpSpLocks/>
          </p:cNvGrpSpPr>
          <p:nvPr/>
        </p:nvGrpSpPr>
        <p:grpSpPr bwMode="auto">
          <a:xfrm>
            <a:off x="1614488" y="5816600"/>
            <a:ext cx="3933825" cy="622300"/>
            <a:chOff x="1337807" y="1298562"/>
            <a:chExt cx="3932241" cy="621828"/>
          </a:xfrm>
        </p:grpSpPr>
        <p:sp>
          <p:nvSpPr>
            <p:cNvPr id="9" name="Rounded Rectangle 8"/>
            <p:cNvSpPr/>
            <p:nvPr/>
          </p:nvSpPr>
          <p:spPr bwMode="auto">
            <a:xfrm>
              <a:off x="1337807" y="1298562"/>
              <a:ext cx="1185384" cy="6218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anchor="ctr">
              <a:prstTxWarp prst="textNoShape">
                <a:avLst/>
              </a:prstTxWarp>
            </a:bodyPr>
            <a:lstStyle/>
            <a:p>
              <a:pPr algn="ctr">
                <a:defRPr/>
              </a:pPr>
              <a:r>
                <a:rPr lang="en-US" sz="1800">
                  <a:solidFill>
                    <a:schemeClr val="tx1"/>
                  </a:solidFill>
                  <a:latin typeface="Arial" pitchFamily="-108" charset="0"/>
                </a:rPr>
                <a:t>OpenGL</a:t>
              </a:r>
            </a:p>
          </p:txBody>
        </p:sp>
        <p:sp>
          <p:nvSpPr>
            <p:cNvPr id="10" name="Rounded Rectangle 9"/>
            <p:cNvSpPr/>
            <p:nvPr/>
          </p:nvSpPr>
          <p:spPr bwMode="auto">
            <a:xfrm>
              <a:off x="2712028" y="1298562"/>
              <a:ext cx="1183798" cy="6218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anchor="ctr">
              <a:prstTxWarp prst="textNoShape">
                <a:avLst/>
              </a:prstTxWarp>
            </a:bodyPr>
            <a:lstStyle/>
            <a:p>
              <a:pPr algn="ctr">
                <a:defRPr/>
              </a:pPr>
              <a:r>
                <a:rPr lang="en-US" sz="1800">
                  <a:solidFill>
                    <a:schemeClr val="tx1"/>
                  </a:solidFill>
                  <a:latin typeface="Arial" pitchFamily="-108" charset="0"/>
                </a:rPr>
                <a:t>maths</a:t>
              </a:r>
            </a:p>
          </p:txBody>
        </p:sp>
        <p:sp>
          <p:nvSpPr>
            <p:cNvPr id="11" name="Rounded Rectangle 10"/>
            <p:cNvSpPr/>
            <p:nvPr/>
          </p:nvSpPr>
          <p:spPr bwMode="auto">
            <a:xfrm>
              <a:off x="4084663" y="1298562"/>
              <a:ext cx="1185385" cy="62182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anchor="ctr">
              <a:prstTxWarp prst="textNoShape">
                <a:avLst/>
              </a:prstTxWarp>
            </a:bodyPr>
            <a:lstStyle/>
            <a:p>
              <a:pPr algn="ctr">
                <a:defRPr/>
              </a:pPr>
              <a:r>
                <a:rPr lang="en-US" sz="1800">
                  <a:solidFill>
                    <a:schemeClr val="tx1"/>
                  </a:solidFill>
                  <a:latin typeface="Arial" pitchFamily="-108" charset="0"/>
                </a:rPr>
                <a:t>user interface</a:t>
              </a:r>
            </a:p>
          </p:txBody>
        </p:sp>
      </p:grpSp>
      <p:sp>
        <p:nvSpPr>
          <p:cNvPr id="12" name="Rounded Rectangle 11"/>
          <p:cNvSpPr/>
          <p:nvPr/>
        </p:nvSpPr>
        <p:spPr bwMode="auto">
          <a:xfrm>
            <a:off x="1395413" y="1774825"/>
            <a:ext cx="4371975" cy="825500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latin typeface="Monotype Corsiva"/>
                <a:cs typeface="Monotype Corsiva"/>
              </a:rPr>
              <a:t>PsychoPy </a:t>
            </a:r>
            <a:r>
              <a:rPr lang="en-US" dirty="0">
                <a:solidFill>
                  <a:schemeClr val="tx1"/>
                </a:solidFill>
                <a:latin typeface="Arial" charset="0"/>
              </a:rPr>
              <a:t>Coder</a:t>
            </a:r>
          </a:p>
        </p:txBody>
      </p:sp>
      <p:sp>
        <p:nvSpPr>
          <p:cNvPr id="13" name="Rounded Rectangle 12"/>
          <p:cNvSpPr/>
          <p:nvPr/>
        </p:nvSpPr>
        <p:spPr bwMode="auto">
          <a:xfrm>
            <a:off x="1763713" y="1095375"/>
            <a:ext cx="4371975" cy="825500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latin typeface="Monotype Corsiva"/>
                <a:cs typeface="Monotype Corsiva"/>
              </a:rPr>
              <a:t>PsychoPy </a:t>
            </a:r>
            <a:r>
              <a:rPr lang="en-US" dirty="0">
                <a:solidFill>
                  <a:schemeClr val="tx1"/>
                </a:solidFill>
                <a:latin typeface="Arial" charset="0"/>
              </a:rPr>
              <a:t>Builder</a:t>
            </a:r>
          </a:p>
        </p:txBody>
      </p:sp>
      <p:sp>
        <p:nvSpPr>
          <p:cNvPr id="25608" name="TextBox 16"/>
          <p:cNvSpPr txBox="1">
            <a:spLocks noChangeArrowheads="1"/>
          </p:cNvSpPr>
          <p:nvPr/>
        </p:nvSpPr>
        <p:spPr bwMode="auto">
          <a:xfrm>
            <a:off x="6718300" y="4927600"/>
            <a:ext cx="24257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/>
              <a:t>Programming interface</a:t>
            </a:r>
          </a:p>
        </p:txBody>
      </p:sp>
      <p:sp>
        <p:nvSpPr>
          <p:cNvPr id="25609" name="TextBox 17"/>
          <p:cNvSpPr txBox="1">
            <a:spLocks noChangeArrowheads="1"/>
          </p:cNvSpPr>
          <p:nvPr/>
        </p:nvSpPr>
        <p:spPr bwMode="auto">
          <a:xfrm>
            <a:off x="6718300" y="5897563"/>
            <a:ext cx="2197100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/>
              <a:t>Low-level libraries</a:t>
            </a:r>
          </a:p>
        </p:txBody>
      </p:sp>
      <p:sp>
        <p:nvSpPr>
          <p:cNvPr id="25610" name="TextBox 18"/>
          <p:cNvSpPr txBox="1">
            <a:spLocks noChangeArrowheads="1"/>
          </p:cNvSpPr>
          <p:nvPr/>
        </p:nvSpPr>
        <p:spPr bwMode="auto">
          <a:xfrm>
            <a:off x="6718300" y="1895475"/>
            <a:ext cx="21971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/>
              <a:t>To make it feel more like an application</a:t>
            </a:r>
          </a:p>
        </p:txBody>
      </p:sp>
      <p:sp>
        <p:nvSpPr>
          <p:cNvPr id="25611" name="TextBox 19"/>
          <p:cNvSpPr txBox="1">
            <a:spLocks noChangeArrowheads="1"/>
          </p:cNvSpPr>
          <p:nvPr/>
        </p:nvSpPr>
        <p:spPr bwMode="auto">
          <a:xfrm>
            <a:off x="6718300" y="3400425"/>
            <a:ext cx="2197100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/>
              <a:t>Like a Matlab ‘toolbox’</a:t>
            </a:r>
          </a:p>
        </p:txBody>
      </p:sp>
      <p:sp>
        <p:nvSpPr>
          <p:cNvPr id="25612" name="TextBox 20"/>
          <p:cNvSpPr txBox="1">
            <a:spLocks noChangeArrowheads="1"/>
          </p:cNvSpPr>
          <p:nvPr/>
        </p:nvSpPr>
        <p:spPr bwMode="auto">
          <a:xfrm>
            <a:off x="6718300" y="1214438"/>
            <a:ext cx="2197100" cy="585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/>
              <a:t>To enable use by non-programmers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256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5612" grpId="0"/>
    </p:bldLst>
  </p:timing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 Presentation">
      <a:majorFont>
        <a:latin typeface="Gill Sans MT"/>
        <a:ea typeface="ＭＳ Ｐゴシック"/>
        <a:cs typeface="ＭＳ Ｐゴシック"/>
      </a:majorFont>
      <a:minorFont>
        <a:latin typeface="Gill Sans MT"/>
        <a:ea typeface="ＭＳ Ｐゴシック"/>
        <a:cs typeface="ＭＳ Ｐゴシック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  <a:cs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  <a:cs typeface="ＭＳ Ｐゴシック" charset="-128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4048</TotalTime>
  <Words>1043</Words>
  <Application>Microsoft Macintosh PowerPoint</Application>
  <PresentationFormat>On-screen Show (4:3)</PresentationFormat>
  <Paragraphs>153</Paragraphs>
  <Slides>19</Slides>
  <Notes>4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Blank Presentation</vt:lpstr>
      <vt:lpstr>Dr. Jonathan Peirce</vt:lpstr>
      <vt:lpstr>Overview</vt:lpstr>
      <vt:lpstr>The goal </vt:lpstr>
      <vt:lpstr>History</vt:lpstr>
      <vt:lpstr>Initial work</vt:lpstr>
      <vt:lpstr>Existing (stable) features</vt:lpstr>
      <vt:lpstr>Architecture</vt:lpstr>
      <vt:lpstr>demo 1</vt:lpstr>
      <vt:lpstr>Architecture</vt:lpstr>
      <vt:lpstr>demo 2</vt:lpstr>
      <vt:lpstr>Strengths</vt:lpstr>
      <vt:lpstr>What’s needed now</vt:lpstr>
      <vt:lpstr>Potential weaknesses</vt:lpstr>
      <vt:lpstr>Acknowledgements</vt:lpstr>
      <vt:lpstr>Build your own experiment</vt:lpstr>
      <vt:lpstr>Common problems</vt:lpstr>
      <vt:lpstr>Slide 17</vt:lpstr>
      <vt:lpstr>Data outputs</vt:lpstr>
      <vt:lpstr>Web page and user mailing list</vt:lpstr>
    </vt:vector>
  </TitlesOfParts>
  <Company>School of Psychology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Jonathan Peirce</dc:title>
  <dc:creator>Jon Peirce</dc:creator>
  <cp:lastModifiedBy>Jon Peirce</cp:lastModifiedBy>
  <cp:revision>132</cp:revision>
  <dcterms:created xsi:type="dcterms:W3CDTF">2011-01-19T11:57:56Z</dcterms:created>
  <dcterms:modified xsi:type="dcterms:W3CDTF">2011-01-19T12:02:56Z</dcterms:modified>
</cp:coreProperties>
</file>

<file path=docProps/thumbnail.jpeg>
</file>